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39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3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118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909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845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772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090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01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85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68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04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61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20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987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64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40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404C5-358B-4429-8BEB-6659DF707879}" type="datetimeFigureOut">
              <a:rPr lang="ru-RU" smtClean="0"/>
              <a:t>25.05.2022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92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67377"/>
            <a:ext cx="10293506" cy="1337911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Информационных систем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Специальность: Бизнес-информатика (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бизнес)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безопасность в электронном бизнесе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780675"/>
            <a:ext cx="7766936" cy="336705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ПРАКТИЧЕСКОЕ ЗАНЯТИЕ № 6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ТЕМА: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Методы защиты информации от утечки через </a:t>
            </a:r>
            <a:r>
              <a:rPr lang="ru-RU" b="1" dirty="0" smtClean="0">
                <a:solidFill>
                  <a:schemeClr val="tx1"/>
                </a:solidFill>
              </a:rPr>
              <a:t>ПЭМИН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побочные электромагнитные излучения и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наводки)</a:t>
            </a:r>
          </a:p>
          <a:p>
            <a:pPr algn="ctr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Ставрополь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613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Выбор материала для экранирования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80160"/>
            <a:ext cx="9698700" cy="53035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материала для экрана зависит от многих условий. Металлические материалы выбирают по следующим критериям и условиям:</a:t>
            </a:r>
          </a:p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достижения определенной величины ослабления электромагнитного поля при наличии ограничения размеров экрана и его влияния на объект защиты;</a:t>
            </a: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 и прочность металла как материала.</a:t>
            </a:r>
          </a:p>
          <a:p>
            <a:pPr marL="0" indent="0">
              <a:buNone/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наиболее распространенных металлов для изготовления экранов можно назвать сталь, медь, алюминий, латунь. Популярность этих материалов в первую очередь обусловлена достаточно высокой эффективностью экранирования. Сталь популярна также вследствие возможности использования сварки при монтаже экрана.</a:t>
            </a:r>
          </a:p>
          <a:p>
            <a:pPr marL="0" indent="0">
              <a:buNone/>
            </a:pP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недостаткам листовых металлических экранов можно отнести высокую стоимость, большой вес, крупные габариты и сложность монтажа. Этих недостатков лишены металлические сетки. Они легче, проще в изготовлении и размещении, дешевле. Основными параметрами сетки является ее шаг, равный расстоянию между соседними центрами проволоки, радиус проволоки и удельная проводимость материала сетки. К недостаткам металлических сеток относят, прежде всего, высокий износ по сравнению с листовыми экранами.</a:t>
            </a:r>
          </a:p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экранирования также применяются фольговые материалы. К ним относятся электрически тонкие материалы толщиной 0,01…0,05 мм. Фольговые материалы в основном производятся из диамагнитных материалов – алюминий, латунь, цинк.</a:t>
            </a:r>
          </a:p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Перспективным направлением в области экранирования является применение токопроводящих красок, так как они дешевые, не требуют работ по монтажу, просты в применении. Токопроводящие краски создаются на основе диэлектрического пленкообразующего материала с добавлением в него проводящих составляющих, пластификатора и отвердителя. В качестве токопроводящих пигментов используют коллоидное серебро, графит, сажу, оксиды металлов, порошковую медь, алюминий.</a:t>
            </a:r>
          </a:p>
        </p:txBody>
      </p:sp>
    </p:spTree>
    <p:extLst>
      <p:ext uri="{BB962C8B-B14F-4D97-AF65-F5344CB8AC3E}">
        <p14:creationId xmlns:p14="http://schemas.microsoft.com/office/powerpoint/2010/main" val="2938945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Защита через заземление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289786"/>
            <a:ext cx="11065487" cy="32437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Заземление</a:t>
            </a:r>
          </a:p>
          <a:p>
            <a:r>
              <a:rPr lang="ru-RU" i="1" dirty="0"/>
              <a:t>Экранирование</a:t>
            </a:r>
            <a:r>
              <a:rPr lang="ru-RU" dirty="0"/>
              <a:t> ТСПИ и соединительных цепей эффективно только в случае их правильного заземления. Заземление состоит из заземлителя и заземляющего проводника, соединяющего заземляемое устройство с заземлителем. Заземлитель – это проводящая часть, которая может быть простым металлическим стержнем (чаще всего стальным, реже медным) или сложным комплексом элементов специальной формы. Заземлитель соединен с землей. Защитное действие заземления основано на двух принципах:</a:t>
            </a:r>
          </a:p>
          <a:p>
            <a:r>
              <a:rPr lang="ru-RU" dirty="0"/>
              <a:t>уменьшение до безопасного значения разности потенциалов между заземляемым проводящим предметом и другими проводящими предметами, имеющими естественное заземление.</a:t>
            </a:r>
          </a:p>
          <a:p>
            <a:r>
              <a:rPr lang="ru-RU" dirty="0"/>
              <a:t>отвод тока утечки при контакте заземляемого проводящего предмета с фазным проводом.</a:t>
            </a:r>
          </a:p>
          <a:p>
            <a:r>
              <a:rPr lang="ru-RU" dirty="0"/>
              <a:t>Существуют различные схемы заземлений, самые распространенные из которых одноточечные, многоточечные и комбинированные (гибридные).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293" y="4496505"/>
            <a:ext cx="5429250" cy="15049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6001455"/>
            <a:ext cx="5745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Одноточечная последовательная схема заземления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422" y="4243021"/>
            <a:ext cx="4619625" cy="140700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890560" y="5891281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Многоточечная схема заземления</a:t>
            </a:r>
          </a:p>
        </p:txBody>
      </p:sp>
    </p:spTree>
    <p:extLst>
      <p:ext uri="{BB962C8B-B14F-4D97-AF65-F5344CB8AC3E}">
        <p14:creationId xmlns:p14="http://schemas.microsoft.com/office/powerpoint/2010/main" val="3464061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Защита информации через зашумление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503" y="1655545"/>
            <a:ext cx="11328935" cy="4957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Зашумление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Пассивные методы защиты, рассмотренные ранее, рассчитаны на снижение уровня сигнал/шум на границе контролируемой зоны. Иногда, несмотря на применение фильтров и 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экранирования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данное отношение превышает установленный допустимый уровень. В этом случае применяются активные методы защиты, основанные на создании помех для технических средств злоумышленника с целью уменьшения отношения сигнал/шум на входе его приемной аппаратуры.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исключения перехвата ПЭМИН по электромагнитному каналу используется пространственное зашумление, а для исключения съема наводок информационных сигналов с посторонних проводников и соединительных линий вспомогательных технических средств обработки, передачи и хранения информации - линейное зашумление.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системе пространственного зашумления, применяемой для создания маскирующих электромагнитных помех, предъявляются следующие требования: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должна создавать электромагнитные помехи в диапазоне частот возможных побочных электромагнитных излучений ТСПИ;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создаваемые помехи не должны иметь регулярной структуры;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создаваемых помех (как по электрической, так и по магнитной составляющей поля) должен обеспечить отношение с/ш на границе контролируемой зоны меньше допустимого значения во всем диапазоне частот возможных побочных электромагнитных излучений ТСПИ;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должна создавать помехи как с горизонтальной, так и с вертикальной поляризацией (поэтому выбору антенн для генераторов помех уделяется особое внимание);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границе контролируемой зоны уровень помех, создаваемых системой пространственного зашумления, не должен превышать требуемых норм по электромагнитной совместимости.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2907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Предметно-ориентированная задача:</a:t>
            </a:r>
            <a:br>
              <a:rPr lang="ru-RU" dirty="0" smtClean="0"/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Проведите анализ утечки информации в помещении представленном на рисунке:</a:t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Где вы предложите разместить экраны ?</a:t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Где вы предложите разместить генератор шума 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4402" y="2530910"/>
            <a:ext cx="7865967" cy="4490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246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65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Занятие окончено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12783"/>
            <a:ext cx="8596668" cy="482857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Контрольные вопросы: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1 Побочные наводки.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2. Акустоэлектрические преобразователи.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3.</a:t>
            </a:r>
            <a:r>
              <a:rPr lang="ru-RU" b="1" dirty="0">
                <a:solidFill>
                  <a:schemeClr val="tx1"/>
                </a:solidFill>
              </a:rPr>
              <a:t> Средства перехвата </a:t>
            </a:r>
            <a:r>
              <a:rPr lang="ru-RU" b="1" dirty="0" smtClean="0">
                <a:solidFill>
                  <a:schemeClr val="tx1"/>
                </a:solidFill>
              </a:rPr>
              <a:t>радиосигналов.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4.</a:t>
            </a:r>
            <a:r>
              <a:rPr lang="ru-RU" b="1" dirty="0">
                <a:solidFill>
                  <a:schemeClr val="tx1"/>
                </a:solidFill>
              </a:rPr>
              <a:t> Методы защиты информации от утечки через </a:t>
            </a:r>
            <a:r>
              <a:rPr lang="ru-RU" b="1" dirty="0" smtClean="0">
                <a:solidFill>
                  <a:schemeClr val="tx1"/>
                </a:solidFill>
              </a:rPr>
              <a:t>ПЭМИН.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5. </a:t>
            </a:r>
            <a:r>
              <a:rPr lang="ru-RU" b="1" dirty="0">
                <a:solidFill>
                  <a:schemeClr val="tx1"/>
                </a:solidFill>
              </a:rPr>
              <a:t>Экранирование технических </a:t>
            </a:r>
            <a:r>
              <a:rPr lang="ru-RU" b="1" dirty="0" smtClean="0">
                <a:solidFill>
                  <a:schemeClr val="tx1"/>
                </a:solidFill>
              </a:rPr>
              <a:t>средств.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6.</a:t>
            </a:r>
            <a:r>
              <a:rPr lang="ru-RU" b="1" dirty="0">
                <a:solidFill>
                  <a:schemeClr val="tx1"/>
                </a:solidFill>
              </a:rPr>
              <a:t> Электростатическое экранирование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7. </a:t>
            </a:r>
            <a:r>
              <a:rPr lang="ru-RU" b="1" dirty="0">
                <a:solidFill>
                  <a:schemeClr val="tx1"/>
                </a:solidFill>
              </a:rPr>
              <a:t>Магнитостатическое </a:t>
            </a:r>
            <a:r>
              <a:rPr lang="ru-RU" b="1" dirty="0" smtClean="0">
                <a:solidFill>
                  <a:schemeClr val="tx1"/>
                </a:solidFill>
              </a:rPr>
              <a:t>экранирование.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8.</a:t>
            </a:r>
            <a:r>
              <a:rPr lang="ru-RU" dirty="0"/>
              <a:t> </a:t>
            </a:r>
            <a:r>
              <a:rPr lang="ru-RU" b="1" dirty="0">
                <a:solidFill>
                  <a:schemeClr val="tx1"/>
                </a:solidFill>
              </a:rPr>
              <a:t>Выбор материала для </a:t>
            </a:r>
            <a:r>
              <a:rPr lang="ru-RU" b="1" dirty="0" smtClean="0">
                <a:solidFill>
                  <a:schemeClr val="tx1"/>
                </a:solidFill>
              </a:rPr>
              <a:t>экранирования.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9. Защита информации через заземление.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10. Анализ характерных утечек информации в помещении.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430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Побочные </a:t>
            </a:r>
            <a:r>
              <a:rPr lang="ru-RU" dirty="0">
                <a:solidFill>
                  <a:schemeClr val="tx1"/>
                </a:solidFill>
              </a:rPr>
              <a:t>электромагнитные излучения и наводки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13297"/>
            <a:ext cx="8596668" cy="507251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Термин ПЭМИН (побочные электромагнитные излучения и наводки) появился в конце 60-х - начале 70-х годов при разработке методов предотвращения утечки информации через различного рода демаскирующие и побочные излучения электронного оборудования. В Европе и Канаде для обозначения данного термина используется "</a:t>
            </a:r>
            <a:r>
              <a:rPr lang="ru-RU" dirty="0" err="1"/>
              <a:t>compromising</a:t>
            </a:r>
            <a:r>
              <a:rPr lang="ru-RU" dirty="0"/>
              <a:t> </a:t>
            </a:r>
            <a:r>
              <a:rPr lang="ru-RU" dirty="0" err="1"/>
              <a:t>emanation</a:t>
            </a:r>
            <a:r>
              <a:rPr lang="ru-RU" dirty="0"/>
              <a:t>" - компрометирующее излучение. Несмотря на то, что проявления ПЭМИН были замечены еще в XVIII веке, полномасштабные исследования начались во время Второй мировой войны, что было обусловлено, в первую очередь, желанием правительств стран-участниц сохранить втайне свою информацию и получить доступ к информации противников. Опасность ПЭМИН с точки зрения защиты информации впервые наглядно была продемонстрирована голландским инженером </a:t>
            </a:r>
            <a:r>
              <a:rPr lang="ru-RU" dirty="0" err="1"/>
              <a:t>Вим</a:t>
            </a:r>
            <a:r>
              <a:rPr lang="ru-RU" dirty="0"/>
              <a:t> </a:t>
            </a:r>
            <a:r>
              <a:rPr lang="ru-RU" dirty="0" err="1"/>
              <a:t>ван</a:t>
            </a:r>
            <a:r>
              <a:rPr lang="ru-RU" dirty="0"/>
              <a:t> </a:t>
            </a:r>
            <a:r>
              <a:rPr lang="ru-RU" dirty="0" err="1"/>
              <a:t>Эку</a:t>
            </a:r>
            <a:r>
              <a:rPr lang="ru-RU" dirty="0"/>
              <a:t>, который в 1985 году опубликовал статью "Электромагнитное излучение </a:t>
            </a:r>
            <a:r>
              <a:rPr lang="ru-RU" dirty="0" err="1"/>
              <a:t>видеодисплейных</a:t>
            </a:r>
            <a:r>
              <a:rPr lang="ru-RU" dirty="0"/>
              <a:t> модулей: Риск перехвата?". Статья была посвящена потенциальным методам перехвата композитного сигнала видеомониторов. В марте 1985 года на выставке Securecom-85 в Каннах </a:t>
            </a:r>
            <a:r>
              <a:rPr lang="ru-RU" dirty="0" smtClean="0"/>
              <a:t>Ван </a:t>
            </a:r>
            <a:r>
              <a:rPr lang="ru-RU" dirty="0"/>
              <a:t>Эк продемонстрировал оборудование для перехвата излучений монитора. Опыт был достаточно прост: в автомобиле, стоящем на улице, был установлен обычный телевизионный приемник с усовершенствованной антенной, на экране которого можно было наблюдать ту же самую картину, которую воспроизводил монитор компьютера в здании рядом с автомобилем. Эксперимент доказал, что перехват информации с монитора возможен с помощью незначительно доработанного обычного телевизионного приемника. Процессы и явления, являющиеся источниками ПЭМИН, можно разделить на четыре вида:</a:t>
            </a:r>
          </a:p>
          <a:p>
            <a:endParaRPr lang="ru-RU" dirty="0"/>
          </a:p>
          <a:p>
            <a:r>
              <a:rPr lang="ru-RU" dirty="0"/>
              <a:t>не предусмотренные функциями радиосредств и электрических приборов преобразования внешних акустических сигналов в электрические сигналы;</a:t>
            </a:r>
          </a:p>
          <a:p>
            <a:r>
              <a:rPr lang="ru-RU" dirty="0"/>
              <a:t>побочные низкочастотные излучения;</a:t>
            </a:r>
          </a:p>
          <a:p>
            <a:r>
              <a:rPr lang="ru-RU" dirty="0"/>
              <a:t>побочные высокочастотные излучения;</a:t>
            </a:r>
          </a:p>
          <a:p>
            <a:r>
              <a:rPr lang="ru-RU" dirty="0"/>
              <a:t>паразитные связи и наводки.</a:t>
            </a:r>
          </a:p>
          <a:p>
            <a:r>
              <a:rPr lang="ru-RU" dirty="0"/>
              <a:t>Рассмотрим подробнее каждый из этих видов ПЭМИН.</a:t>
            </a:r>
          </a:p>
        </p:txBody>
      </p:sp>
    </p:spTree>
    <p:extLst>
      <p:ext uri="{BB962C8B-B14F-4D97-AF65-F5344CB8AC3E}">
        <p14:creationId xmlns:p14="http://schemas.microsoft.com/office/powerpoint/2010/main" val="161000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Побочные преобразования акустических сигналов в электрические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4371" y="3475166"/>
            <a:ext cx="6629084" cy="296091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77333" y="1720840"/>
            <a:ext cx="1019921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Акустоэлектрическими преобразователями называются преобразователи внешних акустических сигналов в электрические. К акустоэлектрическим преобразователям относятся различные элементы, детали и устройства, способные под воздействием давления акустической волны создавать эквивалентные электрические сигналы или изменять свои </a:t>
            </a:r>
            <a:r>
              <a:rPr lang="ru-RU" dirty="0" smtClean="0"/>
              <a:t>параметры. Классификация </a:t>
            </a:r>
            <a:r>
              <a:rPr lang="ru-RU" dirty="0"/>
              <a:t>акустоэлектрических преобразований по физическим процессам, порождающим опасные сигналы, приведена на рисунке</a:t>
            </a:r>
          </a:p>
        </p:txBody>
      </p:sp>
    </p:spTree>
    <p:extLst>
      <p:ext uri="{BB962C8B-B14F-4D97-AF65-F5344CB8AC3E}">
        <p14:creationId xmlns:p14="http://schemas.microsoft.com/office/powerpoint/2010/main" val="2083242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Средства перехвата радиосигналов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37913"/>
            <a:ext cx="8596668" cy="235818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Перехват электромагнитного, магнитного, электрического полей, а также электрических сигналов с информацией называется радио- и радиотехнической разведкой. К основным этапам перехвата можно отнести следующее:</a:t>
            </a:r>
          </a:p>
          <a:p>
            <a:endParaRPr lang="ru-RU" dirty="0"/>
          </a:p>
          <a:p>
            <a:r>
              <a:rPr lang="ru-RU" dirty="0"/>
              <a:t>обнаружение сигналов в пространстве, представляющих ценность для злоумышленника;</a:t>
            </a:r>
          </a:p>
          <a:p>
            <a:r>
              <a:rPr lang="ru-RU" dirty="0"/>
              <a:t>усиление сигналов;</a:t>
            </a:r>
          </a:p>
          <a:p>
            <a:r>
              <a:rPr lang="ru-RU" dirty="0"/>
              <a:t>анализ технических характеристик принимаемых сигналов и съем информации;</a:t>
            </a:r>
          </a:p>
          <a:p>
            <a:r>
              <a:rPr lang="ru-RU" dirty="0"/>
              <a:t>определение расположения источников сигналов.</a:t>
            </a:r>
          </a:p>
          <a:p>
            <a:r>
              <a:rPr lang="ru-RU" dirty="0"/>
              <a:t>Упрощенная схема типового комплекса для перехвата радиосигналов изображена на рисунке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2737" y="3950068"/>
            <a:ext cx="6854666" cy="2498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492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98383"/>
            <a:ext cx="10333967" cy="693019"/>
          </a:xfrm>
        </p:spPr>
        <p:txBody>
          <a:bodyPr>
            <a:normAutofit/>
          </a:bodyPr>
          <a:lstStyle/>
          <a:p>
            <a:r>
              <a:rPr lang="ru-RU" dirty="0" smtClean="0"/>
              <a:t>Алгоритм радиоперехвата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004" y="1232035"/>
            <a:ext cx="11232682" cy="6352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Типовой комплекс для перехвата радиосигналов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 приемную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антенну;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радиоприемник;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анализатор технических характеристик сигнала;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радиопеленгатор;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регистрирующее устройство.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Антенна предназначена для пространственной селекции и преобразования ЭМ-волны в эквивалентные электрические сигналы. К основным характеристикам антенн можно отнести диаграмму направленности, коэффициент полезного действия, полосу частот, коэффициент направленного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действия.В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радиоприемнике происходят поиск и отбор сигналов по частоте, усиление и демодуляция выделенных сигналов, усиление и обработка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демодулированных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сигналов. Для анализа радиосигналов после частотной селекции и усиления они подаются на входы измерительной аппаратуры анализатора, определяющие параметры сигналов: частота, вид модуляции, структура кода и т.п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Радиопеленгатор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 для определения направления на источник излучения и определения его координат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средствам радио- и радиотехнической разведки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портативные сканирующие приемники, различного вида цифровые анализаторы спектра, селективные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микровольтметры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радиотестеры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комплексы для измерения параметров приемопередающих устройств и т.п.;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средства для контроля радиотелефонов и сотовой связи;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программно-аппаратные комплексы, построенные на базе сканерных приемников;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портативные радиопеленгаторы и т.п.</a:t>
            </a:r>
          </a:p>
        </p:txBody>
      </p:sp>
    </p:spTree>
    <p:extLst>
      <p:ext uri="{BB962C8B-B14F-4D97-AF65-F5344CB8AC3E}">
        <p14:creationId xmlns:p14="http://schemas.microsoft.com/office/powerpoint/2010/main" val="718852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Виды сканирующих приемников и анализатор спектра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4055" y="2229092"/>
            <a:ext cx="752475" cy="27241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268" y="2385462"/>
            <a:ext cx="1343025" cy="28956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4704" y="3563235"/>
            <a:ext cx="1714500" cy="15335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76285" y="3394293"/>
            <a:ext cx="28575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365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защиты информации от утечки через ПЭМИН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Пассивные и активные методы защиты</a:t>
            </a:r>
          </a:p>
          <a:p>
            <a:r>
              <a:rPr lang="ru-RU" dirty="0"/>
              <a:t>Защита информации от утечки через ПЭМИН осуществляется с применением пассивных и активных методов и средств.</a:t>
            </a:r>
          </a:p>
          <a:p>
            <a:endParaRPr lang="ru-RU" dirty="0"/>
          </a:p>
          <a:p>
            <a:r>
              <a:rPr lang="ru-RU" dirty="0"/>
              <a:t>Пассивные методы защиты информации направлены на:</a:t>
            </a:r>
          </a:p>
          <a:p>
            <a:endParaRPr lang="ru-RU" dirty="0"/>
          </a:p>
          <a:p>
            <a:r>
              <a:rPr lang="ru-RU" dirty="0"/>
              <a:t>ослабление побочных электромагнитных излучений (информационных сигналов) ОТСС на границе контролируемой зоны до величин, обеспечивающих невозможность их выделения средством разведки на фоне естественных шумов;</a:t>
            </a:r>
          </a:p>
          <a:p>
            <a:r>
              <a:rPr lang="ru-RU" dirty="0"/>
              <a:t>ослабление наводок побочных электромагнитных излучений в посторонних проводниках и соединительных линиях, выходящих за пределы контролируемой зоны, до величин, обеспечивающих невозможность их выделения средством разведки на фоне естественных шумов;</a:t>
            </a:r>
          </a:p>
          <a:p>
            <a:r>
              <a:rPr lang="ru-RU" dirty="0"/>
              <a:t>исключение или ослабление просачивания информационных сигналов в цепи электропитания, выходящие за пределы контролируемой зоны, до величин, обеспечивающих невозможность их выделения средством разведки на фоне естественных шумов.</a:t>
            </a:r>
          </a:p>
          <a:p>
            <a:pPr marL="0" indent="0">
              <a:buNone/>
            </a:pPr>
            <a:r>
              <a:rPr lang="ru-RU" dirty="0"/>
              <a:t>Активные методы защиты информации направлены на:</a:t>
            </a:r>
          </a:p>
          <a:p>
            <a:endParaRPr lang="ru-RU" dirty="0"/>
          </a:p>
          <a:p>
            <a:r>
              <a:rPr lang="ru-RU" dirty="0"/>
              <a:t>создание маскирующих пространственных электромагнитных помех с целью уменьшения отношения сигнал/шум на границе контролируемой зоны до величин, обеспечивающих невозможность выделения средством разведки информационного сигнала;</a:t>
            </a:r>
          </a:p>
          <a:p>
            <a:r>
              <a:rPr lang="ru-RU" dirty="0"/>
              <a:t>создание маскирующих электромагнитных помех в посторонних проводниках и соединительных линиях с целью уменьшения отношения сигнал/шум на границе контролируемой зоны до величин, обеспечивающих невозможность выделения средством разведки информационного сигнала.</a:t>
            </a:r>
          </a:p>
          <a:p>
            <a:r>
              <a:rPr lang="ru-RU" dirty="0"/>
              <a:t>Рассмотрим более подробно наиболее распространенные методы пассивной и активной защиты от ПЭМИН.</a:t>
            </a:r>
          </a:p>
        </p:txBody>
      </p:sp>
    </p:spTree>
    <p:extLst>
      <p:ext uri="{BB962C8B-B14F-4D97-AF65-F5344CB8AC3E}">
        <p14:creationId xmlns:p14="http://schemas.microsoft.com/office/powerpoint/2010/main" val="1765325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Экранирование технических средств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0536"/>
            <a:ext cx="11267618" cy="5274644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 из предыдущих лекций, при функционировании технических средств обработки, приема, хранения и передачи информации (ТСПИ) создаются побочные токи и поля, которые могут быть использованы злоумышленником для съема информации. Подводя итог, можно сделать вывод, что между двумя токопроводящими элементами могут возникнуть следующие виды связи: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электрическое поле;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магнитное поле;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электромагнитное поле;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соединительные провода.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характеристикой поля является его напряженность. Для электрического и магнитного полей в свободном пространстве она обратно пропорциональна квадрату расстояния от источника сигнала. Напряженность электромагнитного поля обратно пропорциональна первой степени расстояния. Напряжение на конце проводной или волновой линии с расстоянием падает медленно. Следовательно, на малом расстоянии от источника сигнала имеют место все четыре вида связи. По мере увеличения расстояния сначала исчезают электрическое и магнитное поля, затем - электромагнитное поле и на очень большом расстоянии влияет только связь по проводам и волноводам.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наиболее эффективных пассивных методов защиты от ПЭМИ является экранирование. Экранирование - локализация электромагнитной энергии в определенном пространстве за счет ограничения распространения ее всеми возможными способами.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вида экранирования: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электростатическое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магнитостатическое;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электромагнитное.</a:t>
            </a:r>
          </a:p>
        </p:txBody>
      </p:sp>
    </p:spTree>
    <p:extLst>
      <p:ext uri="{BB962C8B-B14F-4D97-AF65-F5344CB8AC3E}">
        <p14:creationId xmlns:p14="http://schemas.microsoft.com/office/powerpoint/2010/main" val="1974984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99781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Электростатическое экранирование.</a:t>
            </a:r>
            <a:r>
              <a:rPr lang="ru-RU" b="1" dirty="0"/>
              <a:t> Магнитостатическое экранирование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51797"/>
            <a:ext cx="8596668" cy="4289565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Электростатическое экранирование </a:t>
            </a:r>
            <a:r>
              <a:rPr lang="ru-RU" dirty="0"/>
              <a:t>заключается в замыкании электростатического поля на поверхность металлического экрана и отводе электрических зарядов на землю (на корпус прибора) с помощью контура заземления. </a:t>
            </a:r>
            <a:endParaRPr lang="ru-RU" dirty="0" smtClean="0"/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Магнитостатическое </a:t>
            </a:r>
            <a:r>
              <a:rPr lang="ru-RU" b="1" dirty="0" smtClean="0">
                <a:solidFill>
                  <a:schemeClr val="tx1"/>
                </a:solidFill>
              </a:rPr>
              <a:t>экранирование </a:t>
            </a:r>
            <a:r>
              <a:rPr lang="ru-RU" dirty="0" smtClean="0"/>
              <a:t>используется </a:t>
            </a:r>
            <a:r>
              <a:rPr lang="ru-RU" dirty="0"/>
              <a:t>для наводок низкой частоты в диапазоне от 0 до 3…10 кГц. Низкочастотные магнитные поля шунтируются экраном за счет направленности силовых линий вдоль стенок экрана.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576" y="4461008"/>
            <a:ext cx="4648200" cy="22288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05776" y="4629752"/>
            <a:ext cx="65568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окружим виток замкнутым экраном, магнитная проницаемость µ которого больше единицы. Экран намагнитится, в результате чего создастся вторичное поле, которое ослабит первичное поле вне экрана. То есть силовые линии поля витка, встречая экран, обладающий меньшим магнитным сопротивлением, чем воздух, стремятся пройти по стенкам экрана и в меньшем количестве доходят до пространства вне экрана.</a:t>
            </a:r>
          </a:p>
        </p:txBody>
      </p:sp>
    </p:spTree>
    <p:extLst>
      <p:ext uri="{BB962C8B-B14F-4D97-AF65-F5344CB8AC3E}">
        <p14:creationId xmlns:p14="http://schemas.microsoft.com/office/powerpoint/2010/main" val="6069433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1501</Words>
  <Application>Microsoft Office PowerPoint</Application>
  <PresentationFormat>Широкоэкранный</PresentationFormat>
  <Paragraphs>111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Аспект</vt:lpstr>
      <vt:lpstr>Ставропольский государственный аграрный университет Кафедра Информационных систем Специальность: Бизнес-информатика (электронный бизнес) Дисциплина Информационная безопасность в электронном бизнесе</vt:lpstr>
      <vt:lpstr>Побочные электромагнитные излучения и наводки</vt:lpstr>
      <vt:lpstr>Побочные преобразования акустических сигналов в электрические</vt:lpstr>
      <vt:lpstr>Средства перехвата радиосигналов</vt:lpstr>
      <vt:lpstr>Алгоритм радиоперехвата информации</vt:lpstr>
      <vt:lpstr> Виды сканирующих приемников и анализатор спектра.</vt:lpstr>
      <vt:lpstr>Методы защиты информации от утечки через ПЭМИН</vt:lpstr>
      <vt:lpstr>Экранирование технических средств </vt:lpstr>
      <vt:lpstr>Электростатическое экранирование. Магнитостатическое экранирование</vt:lpstr>
      <vt:lpstr>Выбор материала для экранирования</vt:lpstr>
      <vt:lpstr>Защита через заземление</vt:lpstr>
      <vt:lpstr>Защита информации через зашумление</vt:lpstr>
      <vt:lpstr>Предметно-ориентированная задача: Проведите анализ утечки информации в помещении представленном на рисунке: 1. Где вы предложите разместить экраны ? 2. Где вы предложите разместить генератор шума ? </vt:lpstr>
      <vt:lpstr>Занятие окончено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Информационных систем Специальность: Бизнес-информатика (электронная коммерция) Дисциплина Защита информации в электронной коммерции</dc:title>
  <dc:creator>Econ-106-7-ПК</dc:creator>
  <cp:lastModifiedBy>USER</cp:lastModifiedBy>
  <cp:revision>13</cp:revision>
  <dcterms:created xsi:type="dcterms:W3CDTF">2018-09-20T11:39:20Z</dcterms:created>
  <dcterms:modified xsi:type="dcterms:W3CDTF">2022-05-25T10:23:02Z</dcterms:modified>
</cp:coreProperties>
</file>